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03"/>
    <p:restoredTop sz="94647"/>
  </p:normalViewPr>
  <p:slideViewPr>
    <p:cSldViewPr snapToGrid="0" snapToObjects="1">
      <p:cViewPr>
        <p:scale>
          <a:sx n="78" d="100"/>
          <a:sy n="78" d="100"/>
        </p:scale>
        <p:origin x="-464" y="1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tiff>
</file>

<file path=ppt/media/image10.tiff>
</file>

<file path=ppt/media/image11.tiff>
</file>

<file path=ppt/media/image12.png>
</file>

<file path=ppt/media/image13.png>
</file>

<file path=ppt/media/image15.jpeg>
</file>

<file path=ppt/media/image2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9B50F-3298-6D49-8C21-E62935E7C4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7B539-B3E9-0E40-8B47-EC8B34BE2C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9CB0A-EBDA-1045-9780-51FBFF38E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254C0-D919-9B42-B13D-174FF5E60D33}" type="datetimeFigureOut">
              <a:rPr lang="en-US" smtClean="0"/>
              <a:t>2/10/19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78B197-EC66-DF4D-8F01-2D990F4D0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D2A9DE-6891-5D4B-88BF-5E2CAC37A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0BFC-FDF0-2648-B8DF-1D24FFE21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322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825AC-BFAA-7C41-A6A9-1BD4019BE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3888EA-0168-694A-B034-7356FC617F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25B915-5CEB-4247-B5EE-FC0F53EDD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254C0-D919-9B42-B13D-174FF5E60D33}" type="datetimeFigureOut">
              <a:rPr lang="en-US" smtClean="0"/>
              <a:t>2/10/19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8DAE72-F3CB-FB4B-A162-0E8073A3C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369F6-71B0-EA44-90A8-18C9DA422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0BFC-FDF0-2648-B8DF-1D24FFE21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306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2EBDC7-8B71-624A-8870-646B60E7F8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A63513-CBA9-A241-A7E2-F9EDC07536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454195-C9EC-E443-A5E6-64FED5EDF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254C0-D919-9B42-B13D-174FF5E60D33}" type="datetimeFigureOut">
              <a:rPr lang="en-US" smtClean="0"/>
              <a:t>2/10/19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ADD549-4566-2142-8761-A1737BDE9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04533-A8BC-CA49-84AB-9C5CFC86E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0BFC-FDF0-2648-B8DF-1D24FFE21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303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F0512-7291-004D-85B1-40B757DA0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D25CE-DA77-7440-A7B6-C136477AEE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2D182F-F140-9741-8D9D-A17A11674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254C0-D919-9B42-B13D-174FF5E60D33}" type="datetimeFigureOut">
              <a:rPr lang="en-US" smtClean="0"/>
              <a:t>2/10/19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CEE23-3CCA-F044-B022-FBB450619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623F92-B76B-7344-AC24-062EB3852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0BFC-FDF0-2648-B8DF-1D24FFE21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714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13FDA-3520-7B43-9D5E-4E5FC271F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B5B99F-7AE1-3C48-8A39-A727307EA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ADB976-7741-8443-80B6-84030B239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254C0-D919-9B42-B13D-174FF5E60D33}" type="datetimeFigureOut">
              <a:rPr lang="en-US" smtClean="0"/>
              <a:t>2/10/19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7F5EE-8ACF-D14D-8DC6-EC2B6C398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FA482-3821-A34F-A97A-C3411C865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0BFC-FDF0-2648-B8DF-1D24FFE21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341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5AA0C-65E0-3342-B5C1-A98E346D5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BA436-A093-FA48-BACA-9B895BAABF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455DC5-FAFD-A74D-B19F-B68598A84B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B8A801-DA77-E047-8A07-6961B4D92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254C0-D919-9B42-B13D-174FF5E60D33}" type="datetimeFigureOut">
              <a:rPr lang="en-US" smtClean="0"/>
              <a:t>2/10/19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414B05-530D-B442-95F4-E3CC4702D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7E63DE-88F3-C649-9988-E81A2FADB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0BFC-FDF0-2648-B8DF-1D24FFE21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930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87D85-F91E-1C4A-A220-1A9914A72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8E1A09-C5DC-C74F-8806-4184895B3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7DD858-A14C-3F4D-A309-D18484B42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BA2C75-2571-5E4E-9AC7-6EEA16FC3F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0EE232-9AE4-9F4B-94D0-C72573C68C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07265A-A166-3946-9D22-5BA95B8A9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254C0-D919-9B42-B13D-174FF5E60D33}" type="datetimeFigureOut">
              <a:rPr lang="en-US" smtClean="0"/>
              <a:t>2/10/19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846D91-E3B7-0C4C-A048-1AF4EFD43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35B356-E791-734E-A938-113FF6763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0BFC-FDF0-2648-B8DF-1D24FFE21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628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209F0-5CB6-2D41-8970-159379632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228CA8-8AD4-CD40-9D4C-02F17EE4E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254C0-D919-9B42-B13D-174FF5E60D33}" type="datetimeFigureOut">
              <a:rPr lang="en-US" smtClean="0"/>
              <a:t>2/10/19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EA12EF-CAEC-EF4D-95C5-A707860FC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89CEBE-3CDE-A940-9D2A-2ACB19D6E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0BFC-FDF0-2648-B8DF-1D24FFE21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780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B73DEC-8421-064A-AA5D-484F3AD03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254C0-D919-9B42-B13D-174FF5E60D33}" type="datetimeFigureOut">
              <a:rPr lang="en-US" smtClean="0"/>
              <a:t>2/10/19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FCF1FD-93FC-D64C-BC28-939360FA1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5EAF93-A1DF-654E-A416-D81AAB70C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0BFC-FDF0-2648-B8DF-1D24FFE21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328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46DD8-E826-E54B-91F6-A8D83D86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E9750-29E7-DE4B-98A8-A90771B930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E5A81C-F19E-1F4C-9AA4-5C01259B4A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D9212-DFE4-8B40-A950-69178E3BD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254C0-D919-9B42-B13D-174FF5E60D33}" type="datetimeFigureOut">
              <a:rPr lang="en-US" smtClean="0"/>
              <a:t>2/10/19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032B2F-936B-4841-8DA4-01DB9A7A4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E1F81D-4437-1849-ADBD-C81B1FFDB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0BFC-FDF0-2648-B8DF-1D24FFE21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082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4F32-AA1C-5A45-95F5-C9C0BD68E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9E7E77-E265-C847-8B2B-900A09DDA7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724D60-CC05-8A42-83E6-1DC67B5265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5AA3DA-92B8-CA48-A883-C0D77541A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254C0-D919-9B42-B13D-174FF5E60D33}" type="datetimeFigureOut">
              <a:rPr lang="en-US" smtClean="0"/>
              <a:t>2/10/19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462F-447F-9044-91C8-DE56408A8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6EEEB-84EA-8B49-AC31-857E87D84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0BFC-FDF0-2648-B8DF-1D24FFE21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920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1D671F-B363-C940-B84A-E72C0F13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90A46B-007C-C643-9762-CD6BCCC013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88515-4C7E-E342-BBB1-29BEB55021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4254C0-D919-9B42-B13D-174FF5E60D33}" type="datetimeFigureOut">
              <a:rPr lang="en-US" smtClean="0"/>
              <a:t>2/10/19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F15F0-E107-E84B-90B9-8078EAC2E5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78526-8AAB-514A-9C7B-6D67D34EDE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4A0BFC-FDF0-2648-B8DF-1D24FFE21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491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tiff"/><Relationship Id="rId7" Type="http://schemas.openxmlformats.org/officeDocument/2006/relationships/image" Target="../media/image11.tiff"/><Relationship Id="rId12" Type="http://schemas.openxmlformats.org/officeDocument/2006/relationships/image" Target="../media/image14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tiff"/><Relationship Id="rId11" Type="http://schemas.microsoft.com/office/2007/relationships/hdphoto" Target="../media/hdphoto2.wdp"/><Relationship Id="rId5" Type="http://schemas.openxmlformats.org/officeDocument/2006/relationships/image" Target="../media/image9.tiff"/><Relationship Id="rId10" Type="http://schemas.openxmlformats.org/officeDocument/2006/relationships/image" Target="../media/image13.png"/><Relationship Id="rId4" Type="http://schemas.openxmlformats.org/officeDocument/2006/relationships/image" Target="../media/image8.tiff"/><Relationship Id="rId9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EA421-D7A2-AA47-B523-AB863F6A2D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4217" y="2681323"/>
            <a:ext cx="7327725" cy="2049288"/>
          </a:xfrm>
        </p:spPr>
        <p:txBody>
          <a:bodyPr>
            <a:normAutofit/>
          </a:bodyPr>
          <a:lstStyle/>
          <a:p>
            <a:r>
              <a:rPr lang="en-US" sz="6600" b="1" dirty="0"/>
              <a:t>Alcohol Consumption in SF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B82465-B131-8C4A-B5FC-40A5F5F4754A}"/>
              </a:ext>
            </a:extLst>
          </p:cNvPr>
          <p:cNvSpPr txBox="1"/>
          <p:nvPr/>
        </p:nvSpPr>
        <p:spPr>
          <a:xfrm>
            <a:off x="0" y="648272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Team 6</a:t>
            </a:r>
            <a:r>
              <a:rPr lang="en-US" b="1" dirty="0"/>
              <a:t>: </a:t>
            </a:r>
            <a:r>
              <a:rPr lang="en-US" dirty="0" err="1"/>
              <a:t>Abderraouf</a:t>
            </a:r>
            <a:r>
              <a:rPr lang="en-US" dirty="0"/>
              <a:t> </a:t>
            </a:r>
            <a:r>
              <a:rPr lang="en-US" dirty="0" err="1"/>
              <a:t>Seghir</a:t>
            </a:r>
            <a:r>
              <a:rPr lang="en-US" dirty="0"/>
              <a:t>, </a:t>
            </a:r>
            <a:r>
              <a:rPr lang="en-US" dirty="0" err="1"/>
              <a:t>Adhish</a:t>
            </a:r>
            <a:r>
              <a:rPr lang="en-US" dirty="0"/>
              <a:t> </a:t>
            </a:r>
            <a:r>
              <a:rPr lang="en-US" dirty="0" err="1"/>
              <a:t>Tripati</a:t>
            </a:r>
            <a:r>
              <a:rPr lang="en-US" dirty="0"/>
              <a:t>, </a:t>
            </a:r>
            <a:r>
              <a:rPr lang="en-US" dirty="0" err="1"/>
              <a:t>Batoor</a:t>
            </a:r>
            <a:r>
              <a:rPr lang="en-US" dirty="0"/>
              <a:t> Sayed, Berfin Terzioglu, </a:t>
            </a:r>
            <a:r>
              <a:rPr lang="en-US" dirty="0" err="1"/>
              <a:t>Edoardo</a:t>
            </a:r>
            <a:r>
              <a:rPr lang="en-US" dirty="0"/>
              <a:t> </a:t>
            </a:r>
            <a:r>
              <a:rPr lang="en-US" dirty="0" err="1"/>
              <a:t>Silli</a:t>
            </a:r>
            <a:r>
              <a:rPr lang="en-US" dirty="0"/>
              <a:t>, Minh Tri Dao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0B2BBC-F38C-5542-968B-2F8A7470B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1942" y="3323122"/>
            <a:ext cx="2556528" cy="295206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59D4C5B6-614E-0C49-BA8C-4831DA5F6059}"/>
              </a:ext>
            </a:extLst>
          </p:cNvPr>
          <p:cNvGrpSpPr/>
          <p:nvPr/>
        </p:nvGrpSpPr>
        <p:grpSpPr>
          <a:xfrm>
            <a:off x="6189044" y="140369"/>
            <a:ext cx="5685322" cy="2843463"/>
            <a:chOff x="0" y="381000"/>
            <a:chExt cx="12192000" cy="610172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EF555C3-9FA0-1243-95A5-6AA9DDC71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381000"/>
              <a:ext cx="12192000" cy="60960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0401747-DE53-B94D-AF29-E7A2FB5DC94E}"/>
                </a:ext>
              </a:extLst>
            </p:cNvPr>
            <p:cNvSpPr/>
            <p:nvPr/>
          </p:nvSpPr>
          <p:spPr>
            <a:xfrm>
              <a:off x="0" y="3258355"/>
              <a:ext cx="3812146" cy="32243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93283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87553-ED2B-9F4C-84C2-6551A614A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4539343" cy="6857999"/>
          </a:xfrm>
          <a:solidFill>
            <a:schemeClr val="bg1">
              <a:lumMod val="50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US" sz="7200" b="1" dirty="0">
                <a:solidFill>
                  <a:schemeClr val="bg1">
                    <a:lumMod val="95000"/>
                  </a:schemeClr>
                </a:solidFill>
              </a:rPr>
              <a:t>Business Problem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31B160-40DE-B542-9F53-414A1591CF60}"/>
              </a:ext>
            </a:extLst>
          </p:cNvPr>
          <p:cNvSpPr txBox="1"/>
          <p:nvPr/>
        </p:nvSpPr>
        <p:spPr>
          <a:xfrm>
            <a:off x="4833257" y="1246343"/>
            <a:ext cx="700495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We are a consultant team got hired by a startup who is trying to launch a new business in the beverage industry.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We’re trying to understand alcohol consumption patterns in San Francisco.</a:t>
            </a:r>
          </a:p>
        </p:txBody>
      </p:sp>
    </p:spTree>
    <p:extLst>
      <p:ext uri="{BB962C8B-B14F-4D97-AF65-F5344CB8AC3E}">
        <p14:creationId xmlns:p14="http://schemas.microsoft.com/office/powerpoint/2010/main" val="3860594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2F9CD7B-8A59-DF42-ABFD-AD2ECEC908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767" t="36235" r="26182" b="38510"/>
          <a:stretch/>
        </p:blipFill>
        <p:spPr>
          <a:xfrm>
            <a:off x="-1" y="1928308"/>
            <a:ext cx="4091431" cy="303557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62BB74A-5E39-8E40-AF33-528F121FCD0C}"/>
              </a:ext>
            </a:extLst>
          </p:cNvPr>
          <p:cNvSpPr/>
          <p:nvPr/>
        </p:nvSpPr>
        <p:spPr>
          <a:xfrm>
            <a:off x="3485478" y="0"/>
            <a:ext cx="4389120" cy="6858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0B7345-4270-1242-9C2D-1E15F602ACAE}"/>
              </a:ext>
            </a:extLst>
          </p:cNvPr>
          <p:cNvSpPr txBox="1"/>
          <p:nvPr/>
        </p:nvSpPr>
        <p:spPr>
          <a:xfrm>
            <a:off x="0" y="285036"/>
            <a:ext cx="34854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 u="sng"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Ethnicity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2DD970-20BD-3742-8298-27B89861CDEE}"/>
              </a:ext>
            </a:extLst>
          </p:cNvPr>
          <p:cNvSpPr txBox="1"/>
          <p:nvPr/>
        </p:nvSpPr>
        <p:spPr>
          <a:xfrm>
            <a:off x="3485479" y="287746"/>
            <a:ext cx="43891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u="sng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rPr>
              <a:t>Neighborhood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326A6E-4816-854A-BE5A-F8E8C2D25BA4}"/>
              </a:ext>
            </a:extLst>
          </p:cNvPr>
          <p:cNvSpPr txBox="1"/>
          <p:nvPr/>
        </p:nvSpPr>
        <p:spPr>
          <a:xfrm>
            <a:off x="7869639" y="285036"/>
            <a:ext cx="43174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u="sng" dirty="0">
                <a:latin typeface="+mj-lt"/>
                <a:ea typeface="+mj-ea"/>
                <a:cs typeface="+mj-cs"/>
              </a:rPr>
              <a:t>Age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DD18CD-80A5-4E42-A3E6-300D750B4B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20227" t="28235" r="26182" b="23608"/>
          <a:stretch/>
        </p:blipFill>
        <p:spPr>
          <a:xfrm>
            <a:off x="3942678" y="1730882"/>
            <a:ext cx="3349499" cy="38950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F6851B-60A3-6E44-909D-AA611B0A20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8388" y="1213767"/>
            <a:ext cx="4199905" cy="5435171"/>
          </a:xfrm>
          <a:prstGeom prst="rect">
            <a:avLst/>
          </a:prstGeom>
          <a:ln w="53975">
            <a:noFill/>
          </a:ln>
        </p:spPr>
      </p:pic>
    </p:spTree>
    <p:extLst>
      <p:ext uri="{BB962C8B-B14F-4D97-AF65-F5344CB8AC3E}">
        <p14:creationId xmlns:p14="http://schemas.microsoft.com/office/powerpoint/2010/main" val="3482108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E7676A-A788-1D44-BF88-B2FE3F8BB9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28" t="30008" r="19868" b="31247"/>
          <a:stretch/>
        </p:blipFill>
        <p:spPr>
          <a:xfrm>
            <a:off x="4412358" y="60569"/>
            <a:ext cx="3285106" cy="30277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772E50-76F4-5C44-B0ED-138C588D3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0959" y="3703550"/>
            <a:ext cx="2318720" cy="23187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49FE57-4D3E-E040-AD9E-B8AC8F124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1885" y="718924"/>
            <a:ext cx="2076867" cy="27210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35848D1-41CF-D04A-A3BF-3487265024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31274" y="2079439"/>
            <a:ext cx="1746475" cy="21809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861256-9239-E04E-96E9-F4DA0D2C202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3832" b="12528"/>
          <a:stretch/>
        </p:blipFill>
        <p:spPr>
          <a:xfrm>
            <a:off x="10439679" y="288919"/>
            <a:ext cx="1438990" cy="15895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AEB03D9-6C70-0E4E-911C-196D10D6774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2925" t="13192" r="13951" b="5663"/>
          <a:stretch/>
        </p:blipFill>
        <p:spPr>
          <a:xfrm>
            <a:off x="10409467" y="4413040"/>
            <a:ext cx="1499414" cy="1663902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59C8C81E-CE2A-6747-99F4-E81A82D61A2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4291432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000" i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F7B0D16-33DE-CC47-8781-831F4BDF9881}"/>
              </a:ext>
            </a:extLst>
          </p:cNvPr>
          <p:cNvSpPr/>
          <p:nvPr/>
        </p:nvSpPr>
        <p:spPr>
          <a:xfrm>
            <a:off x="0" y="359667"/>
            <a:ext cx="429143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i="1" dirty="0">
                <a:solidFill>
                  <a:schemeClr val="bg1"/>
                </a:solidFill>
              </a:rPr>
              <a:t>Describe your favorite alcoholic drink?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3DACA17-0856-344D-AC58-B4D5C3140CC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32746" b="32398"/>
          <a:stretch/>
        </p:blipFill>
        <p:spPr>
          <a:xfrm>
            <a:off x="867367" y="1626318"/>
            <a:ext cx="2435231" cy="84883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03325BAC-BBC3-9F41-9CBE-0FD926F45164}"/>
              </a:ext>
            </a:extLst>
          </p:cNvPr>
          <p:cNvSpPr/>
          <p:nvPr/>
        </p:nvSpPr>
        <p:spPr>
          <a:xfrm>
            <a:off x="-18760" y="3703550"/>
            <a:ext cx="429143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i="1" dirty="0">
                <a:solidFill>
                  <a:schemeClr val="bg1"/>
                </a:solidFill>
              </a:rPr>
              <a:t>How often do you drink per week?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31980E1-F1A2-9E4E-8BD5-7491560EA72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84632" y="4862910"/>
            <a:ext cx="1361285" cy="13612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F64CAA0-362B-B548-B81C-6D5346E29458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33828" t="39216" r="27602" b="35529"/>
          <a:stretch/>
        </p:blipFill>
        <p:spPr>
          <a:xfrm>
            <a:off x="4600400" y="4134583"/>
            <a:ext cx="2960842" cy="2508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600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A62B8-ED46-C849-8477-AA9403E51A4A}"/>
              </a:ext>
            </a:extLst>
          </p:cNvPr>
          <p:cNvSpPr txBox="1">
            <a:spLocks/>
          </p:cNvSpPr>
          <p:nvPr/>
        </p:nvSpPr>
        <p:spPr>
          <a:xfrm>
            <a:off x="-1" y="0"/>
            <a:ext cx="4539343" cy="6857999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7200" b="1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endParaRPr lang="en-US" sz="7200" b="1" u="sng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r>
              <a:rPr lang="en-US" sz="7200" b="1" dirty="0">
                <a:solidFill>
                  <a:schemeClr val="bg1">
                    <a:lumMod val="95000"/>
                  </a:schemeClr>
                </a:solidFill>
              </a:rPr>
              <a:t>Insights </a:t>
            </a:r>
          </a:p>
          <a:p>
            <a:pPr algn="ctr"/>
            <a:r>
              <a:rPr lang="en-US" sz="7200" b="1" dirty="0">
                <a:solidFill>
                  <a:schemeClr val="bg1">
                    <a:lumMod val="95000"/>
                  </a:schemeClr>
                </a:solidFill>
              </a:rPr>
              <a:t>&amp; </a:t>
            </a:r>
          </a:p>
          <a:p>
            <a:pPr algn="ctr"/>
            <a:r>
              <a:rPr lang="en-US" sz="7200" b="1" dirty="0">
                <a:solidFill>
                  <a:schemeClr val="bg1">
                    <a:lumMod val="95000"/>
                  </a:schemeClr>
                </a:solidFill>
              </a:rPr>
              <a:t>Actions</a:t>
            </a:r>
          </a:p>
          <a:p>
            <a:pPr algn="ctr"/>
            <a:endParaRPr lang="en-US" sz="7200" b="1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endParaRPr lang="en-US" sz="72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79D4A4-FB6C-6C41-BD13-ABA1D1051F23}"/>
              </a:ext>
            </a:extLst>
          </p:cNvPr>
          <p:cNvSpPr txBox="1"/>
          <p:nvPr/>
        </p:nvSpPr>
        <p:spPr>
          <a:xfrm>
            <a:off x="4992866" y="1125288"/>
            <a:ext cx="66361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We saw that people tend to consume alcohol for friendship and joy. On the other hand, there is even a strong relation to sadness and depression.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We believe that alcohol companies need to work on their brand image as advertising through images related to friendship and and they can provide a service to help people in need.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ED57E3-0BA7-C94D-A99A-FE0BFC582C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689" t="51634" r="-1" b="15386"/>
          <a:stretch/>
        </p:blipFill>
        <p:spPr>
          <a:xfrm>
            <a:off x="5204126" y="4355858"/>
            <a:ext cx="6424890" cy="137685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101427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142</Words>
  <Application>Microsoft Macintosh PowerPoint</Application>
  <PresentationFormat>Widescreen</PresentationFormat>
  <Paragraphs>19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Alcohol Consumption in SF</vt:lpstr>
      <vt:lpstr>Business Problem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Alcohol Consumption in SF</dc:title>
  <dc:creator>Berfin Terzioglu</dc:creator>
  <cp:lastModifiedBy>Berfin Terzioglu</cp:lastModifiedBy>
  <cp:revision>24</cp:revision>
  <dcterms:created xsi:type="dcterms:W3CDTF">2019-02-10T19:16:41Z</dcterms:created>
  <dcterms:modified xsi:type="dcterms:W3CDTF">2019-02-11T00:09:59Z</dcterms:modified>
</cp:coreProperties>
</file>

<file path=docProps/thumbnail.jpeg>
</file>